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  <p:sldMasterId id="2147483693" r:id="rId2"/>
  </p:sldMasterIdLst>
  <p:notesMasterIdLst>
    <p:notesMasterId r:id="rId11"/>
  </p:notesMasterIdLst>
  <p:sldIdLst>
    <p:sldId id="256" r:id="rId3"/>
    <p:sldId id="271" r:id="rId4"/>
    <p:sldId id="272" r:id="rId5"/>
    <p:sldId id="274" r:id="rId6"/>
    <p:sldId id="275" r:id="rId7"/>
    <p:sldId id="277" r:id="rId8"/>
    <p:sldId id="326" r:id="rId9"/>
    <p:sldId id="380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67F"/>
    <a:srgbClr val="003399"/>
    <a:srgbClr val="1C32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76" autoAdjust="0"/>
    <p:restoredTop sz="94592" autoAdjust="0"/>
  </p:normalViewPr>
  <p:slideViewPr>
    <p:cSldViewPr>
      <p:cViewPr varScale="1">
        <p:scale>
          <a:sx n="123" d="100"/>
          <a:sy n="123" d="100"/>
        </p:scale>
        <p:origin x="130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D42248-6B5B-4AFE-9149-CB77C8A67322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B36889-B19D-4023-AF6C-EE9EDA4BF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048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37160"/>
            <a:ext cx="8686800" cy="68580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lnSpc>
                <a:spcPct val="80000"/>
              </a:lnSpc>
              <a:defRPr sz="2400" b="0">
                <a:solidFill>
                  <a:srgbClr val="00467F"/>
                </a:solidFill>
                <a:latin typeface="Cambria" panose="02040503050406030204" pitchFamily="18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227440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line title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4"/>
          </p:nvPr>
        </p:nvSpPr>
        <p:spPr>
          <a:xfrm>
            <a:off x="457200" y="1051560"/>
            <a:ext cx="4038600" cy="4953000"/>
          </a:xfrm>
          <a:prstGeom prst="rect">
            <a:avLst/>
          </a:prstGeom>
        </p:spPr>
        <p:txBody>
          <a:bodyPr/>
          <a:lstStyle>
            <a:lvl1pPr marL="284163" indent="-284163">
              <a:buFontTx/>
              <a:buBlip>
                <a:blip r:embed="rId2"/>
              </a:buBlip>
              <a:defRPr sz="220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685800" indent="-284163">
              <a:buClr>
                <a:srgbClr val="004689"/>
              </a:buClr>
              <a:defRPr sz="180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969963" indent="-228600">
              <a:buClr>
                <a:srgbClr val="00467F"/>
              </a:buClr>
              <a:defRPr sz="180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316038" indent="-228600">
              <a:buClr>
                <a:srgbClr val="00467F"/>
              </a:buClr>
              <a:tabLst>
                <a:tab pos="1371600" algn="l"/>
              </a:tabLst>
              <a:defRPr sz="160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1600200" indent="-228600">
              <a:buClr>
                <a:srgbClr val="00467F"/>
              </a:buClr>
              <a:defRPr sz="160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5"/>
          </p:nvPr>
        </p:nvSpPr>
        <p:spPr>
          <a:xfrm>
            <a:off x="4648200" y="1051560"/>
            <a:ext cx="4038600" cy="4953000"/>
          </a:xfrm>
          <a:prstGeom prst="rect">
            <a:avLst/>
          </a:prstGeom>
        </p:spPr>
        <p:txBody>
          <a:bodyPr/>
          <a:lstStyle>
            <a:lvl1pPr marL="284163" indent="-284163">
              <a:buFontTx/>
              <a:buBlip>
                <a:blip r:embed="rId2"/>
              </a:buBlip>
              <a:defRPr sz="220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685800" indent="-284163">
              <a:buClr>
                <a:srgbClr val="004689"/>
              </a:buClr>
              <a:defRPr sz="180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969963" indent="-228600">
              <a:buClr>
                <a:srgbClr val="00467F"/>
              </a:buClr>
              <a:defRPr sz="180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316038" indent="-228600">
              <a:buClr>
                <a:srgbClr val="00467F"/>
              </a:buClr>
              <a:tabLst>
                <a:tab pos="1371600" algn="l"/>
              </a:tabLst>
              <a:defRPr sz="160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1600200" indent="-228600">
              <a:buClr>
                <a:srgbClr val="00467F"/>
              </a:buClr>
              <a:defRPr sz="160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28600" y="137160"/>
            <a:ext cx="8686800" cy="68580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lnSpc>
                <a:spcPct val="80000"/>
              </a:lnSpc>
              <a:defRPr sz="2600" b="0">
                <a:solidFill>
                  <a:srgbClr val="00467F"/>
                </a:solidFill>
                <a:latin typeface="Cambria" panose="02040503050406030204" pitchFamily="18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965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line title two columns with he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51560"/>
            <a:ext cx="4040188" cy="541060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idx="14"/>
          </p:nvPr>
        </p:nvSpPr>
        <p:spPr>
          <a:xfrm>
            <a:off x="4648200" y="1051560"/>
            <a:ext cx="4040188" cy="541060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5"/>
          </p:nvPr>
        </p:nvSpPr>
        <p:spPr>
          <a:xfrm>
            <a:off x="457200" y="1600200"/>
            <a:ext cx="4038600" cy="4419600"/>
          </a:xfrm>
          <a:prstGeom prst="rect">
            <a:avLst/>
          </a:prstGeom>
        </p:spPr>
        <p:txBody>
          <a:bodyPr/>
          <a:lstStyle>
            <a:lvl1pPr marL="284163" indent="-284163">
              <a:buFontTx/>
              <a:buBlip>
                <a:blip r:embed="rId2"/>
              </a:buBlip>
              <a:defRPr sz="220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685800" indent="-284163">
              <a:buClr>
                <a:srgbClr val="004689"/>
              </a:buClr>
              <a:defRPr sz="180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969963" indent="-228600">
              <a:buClr>
                <a:srgbClr val="00467F"/>
              </a:buClr>
              <a:defRPr sz="180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316038" indent="-228600">
              <a:buClr>
                <a:srgbClr val="00467F"/>
              </a:buClr>
              <a:tabLst>
                <a:tab pos="1371600" algn="l"/>
              </a:tabLst>
              <a:defRPr sz="160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1600200" indent="-228600">
              <a:buClr>
                <a:srgbClr val="00467F"/>
              </a:buClr>
              <a:defRPr sz="160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6"/>
          </p:nvPr>
        </p:nvSpPr>
        <p:spPr>
          <a:xfrm>
            <a:off x="4648200" y="1600200"/>
            <a:ext cx="4038600" cy="4419600"/>
          </a:xfrm>
          <a:prstGeom prst="rect">
            <a:avLst/>
          </a:prstGeom>
        </p:spPr>
        <p:txBody>
          <a:bodyPr/>
          <a:lstStyle>
            <a:lvl1pPr marL="284163" indent="-284163">
              <a:buFontTx/>
              <a:buBlip>
                <a:blip r:embed="rId2"/>
              </a:buBlip>
              <a:defRPr sz="220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685800" indent="-284163">
              <a:buClr>
                <a:srgbClr val="004689"/>
              </a:buClr>
              <a:defRPr sz="180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969963" indent="-228600">
              <a:buClr>
                <a:srgbClr val="00467F"/>
              </a:buClr>
              <a:defRPr sz="180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316038" indent="-228600">
              <a:buClr>
                <a:srgbClr val="00467F"/>
              </a:buClr>
              <a:tabLst>
                <a:tab pos="1371600" algn="l"/>
              </a:tabLst>
              <a:defRPr sz="160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1600200" indent="-228600">
              <a:buClr>
                <a:srgbClr val="00467F"/>
              </a:buClr>
              <a:defRPr sz="160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28600" y="137160"/>
            <a:ext cx="8686800" cy="68580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lnSpc>
                <a:spcPct val="80000"/>
              </a:lnSpc>
              <a:defRPr sz="2600" b="0">
                <a:solidFill>
                  <a:srgbClr val="00467F"/>
                </a:solidFill>
                <a:latin typeface="Cambria" panose="02040503050406030204" pitchFamily="18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584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37160"/>
            <a:ext cx="8686800" cy="68580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lnSpc>
                <a:spcPct val="80000"/>
              </a:lnSpc>
              <a:defRPr sz="2600" b="0">
                <a:solidFill>
                  <a:srgbClr val="00467F"/>
                </a:solidFill>
                <a:latin typeface="Cambria" panose="02040503050406030204" pitchFamily="18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713647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942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 Text Box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>
            <a:spLocks noGrp="1"/>
          </p:cNvSpPr>
          <p:nvPr>
            <p:ph idx="14"/>
          </p:nvPr>
        </p:nvSpPr>
        <p:spPr>
          <a:xfrm>
            <a:off x="228600" y="1051560"/>
            <a:ext cx="4038600" cy="5029200"/>
          </a:xfrm>
          <a:prstGeom prst="rect">
            <a:avLst/>
          </a:prstGeom>
        </p:spPr>
        <p:txBody>
          <a:bodyPr/>
          <a:lstStyle>
            <a:lvl1pPr marL="284163" indent="-284163">
              <a:buFontTx/>
              <a:buBlip>
                <a:blip r:embed="rId2"/>
              </a:buBlip>
              <a:defRPr sz="220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685800" indent="-284163">
              <a:buClr>
                <a:srgbClr val="004689"/>
              </a:buClr>
              <a:defRPr sz="180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969963" indent="-228600">
              <a:buClr>
                <a:srgbClr val="00467F"/>
              </a:buClr>
              <a:defRPr sz="180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316038" indent="-228600">
              <a:buClr>
                <a:srgbClr val="00467F"/>
              </a:buClr>
              <a:tabLst>
                <a:tab pos="1371600" algn="l"/>
              </a:tabLst>
              <a:defRPr sz="160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1600200" indent="-228600">
              <a:buClr>
                <a:srgbClr val="00467F"/>
              </a:buClr>
              <a:defRPr sz="160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37160"/>
            <a:ext cx="8686800" cy="68580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lnSpc>
                <a:spcPct val="80000"/>
              </a:lnSpc>
              <a:defRPr sz="2600" b="0">
                <a:solidFill>
                  <a:srgbClr val="00467F"/>
                </a:solidFill>
                <a:latin typeface="Cambria" panose="02040503050406030204" pitchFamily="18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384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de Text Box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37160"/>
            <a:ext cx="8686800" cy="68580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lnSpc>
                <a:spcPct val="80000"/>
              </a:lnSpc>
              <a:defRPr sz="2600" b="0">
                <a:solidFill>
                  <a:srgbClr val="00467F"/>
                </a:solidFill>
                <a:latin typeface="Cambria" panose="020405030504060302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5"/>
          </p:nvPr>
        </p:nvSpPr>
        <p:spPr>
          <a:xfrm>
            <a:off x="4876800" y="1066800"/>
            <a:ext cx="4038600" cy="5029200"/>
          </a:xfrm>
          <a:prstGeom prst="rect">
            <a:avLst/>
          </a:prstGeom>
        </p:spPr>
        <p:txBody>
          <a:bodyPr/>
          <a:lstStyle>
            <a:lvl1pPr marL="284163" indent="-284163">
              <a:buFontTx/>
              <a:buBlip>
                <a:blip r:embed="rId2"/>
              </a:buBlip>
              <a:defRPr sz="220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685800" indent="-284163">
              <a:buClr>
                <a:srgbClr val="004689"/>
              </a:buClr>
              <a:defRPr sz="180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969963" indent="-228600">
              <a:buClr>
                <a:srgbClr val="00467F"/>
              </a:buClr>
              <a:defRPr sz="180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316038" indent="-228600">
              <a:buClr>
                <a:srgbClr val="00467F"/>
              </a:buClr>
              <a:tabLst>
                <a:tab pos="1371600" algn="l"/>
              </a:tabLst>
              <a:defRPr sz="160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1600200" indent="-228600">
              <a:buClr>
                <a:srgbClr val="00467F"/>
              </a:buClr>
              <a:defRPr sz="160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46519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-Lin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191000"/>
          </a:xfrm>
          <a:prstGeom prst="rect">
            <a:avLst/>
          </a:prstGeom>
        </p:spPr>
        <p:txBody>
          <a:bodyPr/>
          <a:lstStyle>
            <a:lvl1pPr marL="228600" indent="-228600">
              <a:buFontTx/>
              <a:buBlip>
                <a:blip r:embed="rId2"/>
              </a:buBlip>
              <a:defRPr sz="260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685800" indent="-284163">
              <a:buClr>
                <a:srgbClr val="004689"/>
              </a:buClr>
              <a:defRPr sz="240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969963" indent="-228600">
              <a:buClr>
                <a:srgbClr val="00467F"/>
              </a:buClr>
              <a:defRPr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316038" indent="-228600">
              <a:buClr>
                <a:srgbClr val="00467F"/>
              </a:buClr>
              <a:tabLst>
                <a:tab pos="1371600" algn="l"/>
              </a:tabLst>
              <a:defRPr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1600200" indent="-228600">
              <a:buClr>
                <a:srgbClr val="00467F"/>
              </a:buClr>
              <a:defRPr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584775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>
              <a:defRPr sz="3200">
                <a:solidFill>
                  <a:srgbClr val="00467F"/>
                </a:solidFill>
                <a:latin typeface="Cambria" panose="02040503050406030204" pitchFamily="18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885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771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643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61D69-409D-433A-9FE2-A05A5C9945B2}" type="datetime1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B8E29-CC5C-4B18-A2D5-76538747347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5410199" y="6290846"/>
            <a:ext cx="373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2713" marR="0" indent="-1127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0" kern="1200" dirty="0">
                <a:solidFill>
                  <a:srgbClr val="00467F"/>
                </a:solidFill>
                <a:effectLst/>
                <a:latin typeface="Corbel" panose="020B0503020204020204" pitchFamily="34" charset="0"/>
                <a:ea typeface="+mn-ea"/>
                <a:cs typeface="+mn-cs"/>
              </a:rPr>
              <a:t>© American College of Surgeons </a:t>
            </a:r>
            <a:r>
              <a:rPr lang="en-US" sz="700" b="0" kern="1200" dirty="0">
                <a:solidFill>
                  <a:srgbClr val="00467F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2018</a:t>
            </a:r>
            <a:r>
              <a:rPr lang="en-US" sz="800" b="0" kern="1200" dirty="0">
                <a:solidFill>
                  <a:srgbClr val="00467F"/>
                </a:solidFill>
                <a:effectLst/>
                <a:latin typeface="Corbel" panose="020B0503020204020204" pitchFamily="34" charset="0"/>
                <a:ea typeface="+mn-ea"/>
                <a:cs typeface="+mn-cs"/>
              </a:rPr>
              <a:t>—Content cannot be reproduced or repurposed without written permission of the American College of Surgeons.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7086600" y="6629400"/>
            <a:ext cx="2057400" cy="2286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900" kern="1200">
                <a:solidFill>
                  <a:srgbClr val="00467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38B8E29-CC5C-4B18-A2D5-7653874734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851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84" r:id="rId2"/>
    <p:sldLayoutId id="2147483685" r:id="rId3"/>
    <p:sldLayoutId id="2147483686" r:id="rId4"/>
    <p:sldLayoutId id="2147483687" r:id="rId5"/>
    <p:sldLayoutId id="2147483689" r:id="rId6"/>
    <p:sldLayoutId id="2147483697" r:id="rId7"/>
    <p:sldLayoutId id="2147483695" r:id="rId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" y="0"/>
            <a:ext cx="9143643" cy="6858000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0" y="6647462"/>
            <a:ext cx="91436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2713" marR="0" indent="-112713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0" kern="1200" dirty="0">
                <a:solidFill>
                  <a:srgbClr val="00467F"/>
                </a:solidFill>
                <a:effectLst/>
                <a:latin typeface="Corbel" panose="020B0503020204020204" pitchFamily="34" charset="0"/>
                <a:ea typeface="+mn-ea"/>
                <a:cs typeface="+mn-cs"/>
              </a:rPr>
              <a:t>© American College of Surgeons </a:t>
            </a:r>
            <a:r>
              <a:rPr lang="en-US" sz="700" b="0" kern="1200" dirty="0">
                <a:solidFill>
                  <a:srgbClr val="00467F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2018</a:t>
            </a:r>
            <a:r>
              <a:rPr lang="en-US" sz="800" b="0" kern="1200" dirty="0">
                <a:solidFill>
                  <a:srgbClr val="00467F"/>
                </a:solidFill>
                <a:effectLst/>
                <a:latin typeface="Corbel" panose="020B0503020204020204" pitchFamily="34" charset="0"/>
                <a:ea typeface="+mn-ea"/>
                <a:cs typeface="+mn-cs"/>
              </a:rPr>
              <a:t>—Content cannot be reproduced or repurposed without written permission of the American College of Surgeons.</a:t>
            </a:r>
          </a:p>
        </p:txBody>
      </p:sp>
    </p:spTree>
    <p:extLst>
      <p:ext uri="{BB962C8B-B14F-4D97-AF65-F5344CB8AC3E}">
        <p14:creationId xmlns:p14="http://schemas.microsoft.com/office/powerpoint/2010/main" val="2120320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5486400"/>
            <a:ext cx="987425" cy="98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4"/>
          <p:cNvSpPr txBox="1">
            <a:spLocks/>
          </p:cNvSpPr>
          <p:nvPr/>
        </p:nvSpPr>
        <p:spPr>
          <a:xfrm>
            <a:off x="228600" y="4114800"/>
            <a:ext cx="8686800" cy="381000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kern="1200">
                <a:solidFill>
                  <a:srgbClr val="00467F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2800" dirty="0"/>
              <a:t>Newton-Wellesley Hospital
</a:t>
            </a:r>
          </a:p>
        </p:txBody>
      </p:sp>
      <p:sp>
        <p:nvSpPr>
          <p:cNvPr id="6" name="Title 14"/>
          <p:cNvSpPr txBox="1">
            <a:spLocks/>
          </p:cNvSpPr>
          <p:nvPr/>
        </p:nvSpPr>
        <p:spPr>
          <a:xfrm>
            <a:off x="228600" y="4933890"/>
            <a:ext cx="8686800" cy="381000"/>
          </a:xfrm>
          <a:prstGeom prst="rect">
            <a:avLst/>
          </a:prstGeom>
          <a:noFill/>
        </p:spPr>
        <p:txBody>
          <a:bodyPr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kern="1200">
                <a:solidFill>
                  <a:srgbClr val="00467F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/>
              <a:t>6141530
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9888" y="1900482"/>
            <a:ext cx="6564224" cy="2194560"/>
          </a:xfrm>
          <a:prstGeom prst="rect">
            <a:avLst/>
          </a:prstGeom>
        </p:spPr>
      </p:pic>
      <p:sp>
        <p:nvSpPr>
          <p:cNvPr id="11" name="Title 9"/>
          <p:cNvSpPr txBox="1">
            <a:spLocks/>
          </p:cNvSpPr>
          <p:nvPr/>
        </p:nvSpPr>
        <p:spPr>
          <a:xfrm>
            <a:off x="2514600" y="5969317"/>
            <a:ext cx="2922337" cy="6096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kern="1200">
                <a:solidFill>
                  <a:srgbClr val="00467F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3200" b="1" dirty="0"/>
              <a:t>Annual Report</a:t>
            </a:r>
            <a:endParaRPr lang="en-US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5257800" y="5967729"/>
            <a:ext cx="16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467F"/>
                </a:solidFill>
              </a:rPr>
              <a:t>2018
</a:t>
            </a:r>
            <a:endParaRPr lang="en-US" sz="3200" dirty="0">
              <a:solidFill>
                <a:srgbClr val="00467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77000" y="6169223"/>
            <a:ext cx="2209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467F"/>
                </a:solidFill>
              </a:rPr>
              <a:t>Updated March 2019
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729831" y="5238690"/>
            <a:ext cx="3684337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>
                <a:solidFill>
                  <a:srgbClr val="00467F"/>
                </a:solidFill>
              </a:rPr>
              <a:t>Newton, MA
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8600" y="137160"/>
            <a:ext cx="8686800" cy="685800"/>
          </a:xfrm>
        </p:spPr>
        <p:txBody>
          <a:bodyPr>
            <a:normAutofit/>
          </a:bodyPr>
          <a:lstStyle/>
          <a:p>
            <a:r>
              <a:rPr lang="en-US" sz="2800" dirty="0"/>
              <a:t>Quality Measure Reports – Breast 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" y="838200"/>
            <a:ext cx="84582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4163" lvl="0" indent="-284163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467F"/>
                </a:solidFill>
              </a:rPr>
              <a:t>BCSRT: </a:t>
            </a:r>
            <a:r>
              <a:rPr lang="en-US" sz="2800" dirty="0">
                <a:solidFill>
                  <a:srgbClr val="00467F"/>
                </a:solidFill>
              </a:rPr>
              <a:t>Breast radiation after breast conserving surgery  (NQF 0219 – Accountability)</a:t>
            </a:r>
            <a:endParaRPr lang="en-US" sz="2800" b="1" dirty="0">
              <a:solidFill>
                <a:srgbClr val="00467F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467F"/>
                </a:solidFill>
              </a:rPr>
              <a:t>HT: </a:t>
            </a:r>
            <a:r>
              <a:rPr lang="en-US" sz="2800" dirty="0">
                <a:solidFill>
                  <a:srgbClr val="00467F"/>
                </a:solidFill>
              </a:rPr>
              <a:t>Adjuvant hormonal therapy for hormone receptor positive breast cancer (NQF 0220 – Accountability)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467F"/>
                </a:solidFill>
              </a:rPr>
              <a:t>BCS: </a:t>
            </a:r>
            <a:r>
              <a:rPr lang="en-US" sz="2800" dirty="0">
                <a:solidFill>
                  <a:srgbClr val="00467F"/>
                </a:solidFill>
              </a:rPr>
              <a:t>Breast conserving surgery rate (Surveillance)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800" b="1" dirty="0" err="1">
                <a:solidFill>
                  <a:srgbClr val="00467F"/>
                </a:solidFill>
              </a:rPr>
              <a:t>nBx</a:t>
            </a:r>
            <a:r>
              <a:rPr lang="en-US" sz="2800" b="1" dirty="0">
                <a:solidFill>
                  <a:srgbClr val="00467F"/>
                </a:solidFill>
              </a:rPr>
              <a:t>: </a:t>
            </a:r>
            <a:r>
              <a:rPr lang="en-US" sz="2800" dirty="0">
                <a:solidFill>
                  <a:srgbClr val="00467F"/>
                </a:solidFill>
              </a:rPr>
              <a:t>Image or palpation-guided needle biopsy (core or FNA) is performed for the diagnosis of breast cancer (Quality Improvement)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00467F"/>
              </a:solidFill>
            </a:endParaRPr>
          </a:p>
          <a:p>
            <a:pPr lvl="0"/>
            <a:r>
              <a:rPr lang="en-US" sz="2800" b="1" dirty="0"/>
              <a:t>NQF = </a:t>
            </a:r>
            <a:r>
              <a:rPr lang="en-US" sz="2800" dirty="0"/>
              <a:t>National Quality Forum Endorsed Measure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37160"/>
            <a:ext cx="8686800" cy="68580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lnSpc>
                <a:spcPct val="80000"/>
              </a:lnSpc>
              <a:defRPr sz="2400" b="0">
                <a:solidFill>
                  <a:srgbClr val="00467F"/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/>
              <a:t>BREAST, 2016, BCSRT: Breast radiation after breast conserving surgery  (NQF 0219 - Accountability)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00" y="914400"/>
            <a:ext cx="9093200" cy="51816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37160"/>
            <a:ext cx="8686800" cy="68580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lnSpc>
                <a:spcPct val="80000"/>
              </a:lnSpc>
              <a:defRPr sz="2400" b="0">
                <a:solidFill>
                  <a:srgbClr val="00467F"/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/>
              <a:t>BREAST, 2016, HT: Adjuvant hormonal therapy for hormone receptor positive breast cancer (NQF 0220 - Accountability)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00" y="914400"/>
            <a:ext cx="9093200" cy="51816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37160"/>
            <a:ext cx="8686800" cy="68580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lnSpc>
                <a:spcPct val="80000"/>
              </a:lnSpc>
              <a:defRPr sz="2400" b="0">
                <a:solidFill>
                  <a:srgbClr val="00467F"/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/>
              <a:t>BREAST, 2016, BCS: Breast conserving surgery rate (Surveillance)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00" y="914400"/>
            <a:ext cx="9093200" cy="51816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37160"/>
            <a:ext cx="8686800" cy="685800"/>
          </a:xfrm>
          <a:prstGeom prst="rect">
            <a:avLst/>
          </a:prstGeom>
        </p:spPr>
        <p:txBody>
          <a:bodyPr anchor="ctr" anchorCtr="0">
            <a:normAutofit fontScale="90000"/>
          </a:bodyPr>
          <a:lstStyle>
            <a:lvl1pPr>
              <a:lnSpc>
                <a:spcPct val="80000"/>
              </a:lnSpc>
              <a:defRPr sz="2400" b="0">
                <a:solidFill>
                  <a:srgbClr val="00467F"/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/>
              <a:t>BREAST, 2016, nBx: Image or palpation-guided needle biopsy (core or FNA) is performed for the diagnosis of breast cancer (Quality Improvement)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00" y="914400"/>
            <a:ext cx="9093200" cy="51816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37160"/>
            <a:ext cx="8686800" cy="68580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lnSpc>
                <a:spcPct val="80000"/>
              </a:lnSpc>
              <a:defRPr sz="2400" b="0">
                <a:solidFill>
                  <a:srgbClr val="00467F"/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/>
              <a:t>Stage Distribution - Breast Cancer Diagnosed in 2016,                                                My Facility vs. All CoC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00" y="914400"/>
            <a:ext cx="9093200" cy="51816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9888" y="1752600"/>
            <a:ext cx="6564224" cy="219456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62000" y="4343400"/>
            <a:ext cx="75438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3399"/>
                </a:solidFill>
              </a:rPr>
              <a:t>Commission on Cancer</a:t>
            </a:r>
          </a:p>
          <a:p>
            <a:pPr algn="ctr"/>
            <a:r>
              <a:rPr lang="en-US" b="1" dirty="0">
                <a:solidFill>
                  <a:srgbClr val="003399"/>
                </a:solidFill>
              </a:rPr>
              <a:t>www.facs.org/quality-programs/cancer/coc  </a:t>
            </a:r>
          </a:p>
          <a:p>
            <a:pPr algn="ctr"/>
            <a:r>
              <a:rPr lang="en-US" b="1" dirty="0">
                <a:solidFill>
                  <a:srgbClr val="003399"/>
                </a:solidFill>
              </a:rPr>
              <a:t>312-202-5085</a:t>
            </a:r>
          </a:p>
          <a:p>
            <a:pPr algn="ctr"/>
            <a:endParaRPr lang="en-US" dirty="0"/>
          </a:p>
          <a:p>
            <a:pPr algn="ctr"/>
            <a:r>
              <a:rPr lang="en-US" sz="2000" b="1" dirty="0">
                <a:solidFill>
                  <a:srgbClr val="003399"/>
                </a:solidFill>
              </a:rPr>
              <a:t>CQIP</a:t>
            </a:r>
          </a:p>
          <a:p>
            <a:pPr algn="ctr"/>
            <a:r>
              <a:rPr lang="en-US" b="1" dirty="0">
                <a:solidFill>
                  <a:srgbClr val="003399"/>
                </a:solidFill>
              </a:rPr>
              <a:t>www.facs.org/quality-programs/cancer/ncdb/qualitytools/cqip</a:t>
            </a:r>
          </a:p>
          <a:p>
            <a:pPr algn="ctr"/>
            <a:endParaRPr lang="en-US" b="1" dirty="0">
              <a:solidFill>
                <a:srgbClr val="003399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QIP Theme">
  <a:themeElements>
    <a:clrScheme name="CQIP">
      <a:dk1>
        <a:sysClr val="windowText" lastClr="000000"/>
      </a:dk1>
      <a:lt1>
        <a:sysClr val="window" lastClr="FFFFFF"/>
      </a:lt1>
      <a:dk2>
        <a:srgbClr val="00467F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QIP Fonts">
      <a:majorFont>
        <a:latin typeface="Cambr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QIP Theme">
  <a:themeElements>
    <a:clrScheme name="CQIP">
      <a:dk1>
        <a:sysClr val="windowText" lastClr="000000"/>
      </a:dk1>
      <a:lt1>
        <a:sysClr val="window" lastClr="FFFFFF"/>
      </a:lt1>
      <a:dk2>
        <a:srgbClr val="00467F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QIP Fonts">
      <a:majorFont>
        <a:latin typeface="Cambr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2175</TotalTime>
  <Words>214</Words>
  <Application>Microsoft Office PowerPoint</Application>
  <PresentationFormat>On-screen Show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Arial Unicode MS</vt:lpstr>
      <vt:lpstr>Calibri</vt:lpstr>
      <vt:lpstr>Cambria</vt:lpstr>
      <vt:lpstr>Corbel</vt:lpstr>
      <vt:lpstr>CQIP Theme</vt:lpstr>
      <vt:lpstr>1_CQIP Theme</vt:lpstr>
      <vt:lpstr>PowerPoint Presentation</vt:lpstr>
      <vt:lpstr>Quality Measure Reports – Breast </vt:lpstr>
      <vt:lpstr>BREAST, 2016, BCSRT: Breast radiation after breast conserving surgery  (NQF 0219 - Accountability)</vt:lpstr>
      <vt:lpstr>BREAST, 2016, HT: Adjuvant hormonal therapy for hormone receptor positive breast cancer (NQF 0220 - Accountability)</vt:lpstr>
      <vt:lpstr>BREAST, 2016, BCS: Breast conserving surgery rate (Surveillance)</vt:lpstr>
      <vt:lpstr>BREAST, 2016, nBx: Image or palpation-guided needle biopsy (core or FNA) is performed for the diagnosis of breast cancer (Quality Improvement)</vt:lpstr>
      <vt:lpstr>Stage Distribution - Breast Cancer Diagnosed in 2016,                                                My Facility vs. All CoC</vt:lpstr>
      <vt:lpstr>PowerPoint Presentation</vt:lpstr>
    </vt:vector>
  </TitlesOfParts>
  <Company>The American College of Surgeons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Test</dc:creator>
  <cp:lastModifiedBy>Kallelis, Jackelyn J.</cp:lastModifiedBy>
  <cp:revision>75</cp:revision>
  <cp:lastPrinted>2013-09-11T20:02:58Z</cp:lastPrinted>
  <dcterms:created xsi:type="dcterms:W3CDTF">2013-09-10T18:34:56Z</dcterms:created>
  <dcterms:modified xsi:type="dcterms:W3CDTF">2019-11-18T17:53:16Z</dcterms:modified>
</cp:coreProperties>
</file>